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7" r:id="rId14"/>
    <p:sldId id="466" r:id="rId15"/>
    <p:sldId id="468" r:id="rId16"/>
    <p:sldId id="426" r:id="rId17"/>
    <p:sldId id="405" r:id="rId18"/>
    <p:sldId id="293" r:id="rId19"/>
    <p:sldId id="306" r:id="rId20"/>
    <p:sldId id="455" r:id="rId21"/>
    <p:sldId id="457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43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metricas_de_classificaca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proporção de exemplos classificados corretamente em relação ao total de exemplos </a:t>
            </a:r>
            <a:r>
              <a:rPr lang="pt-BR" b="0" i="0" dirty="0">
                <a:effectLst/>
              </a:rPr>
              <a:t>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predições corretas em comparação com todas as previsões feitas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É uma métrica útil para avaliar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performance geral do modelo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acurácia</a:t>
                </a:r>
                <a:r>
                  <a:rPr lang="pt-BR" dirty="0">
                    <a:solidFill>
                      <a:schemeClr val="tx1"/>
                    </a:solidFill>
                  </a:rPr>
                  <a:t> é, geralmente,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primeira escolha </a:t>
                </a:r>
                <a:r>
                  <a:rPr lang="pt-BR" dirty="0">
                    <a:solidFill>
                      <a:schemeClr val="tx1"/>
                    </a:solidFill>
                  </a:rPr>
                  <a:t>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enganosa com problemas desbalanceados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classes desbalanceadas, precisamos analisar outras métricas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tx1"/>
                    </a:solidFill>
                  </a:rPr>
                  <a:t>O mesmo aconteceria se TN fosse muito maior do que TP, FN e FP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2663" b="-7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 + FP).</a:t>
            </a:r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do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positivos são altos</a:t>
            </a:r>
            <a:r>
              <a:rPr lang="pt-BR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dirty="0" err="1"/>
              <a:t>email</a:t>
            </a:r>
            <a:r>
              <a:rPr lang="pt-BR" dirty="0"/>
              <a:t> pode perder </a:t>
            </a:r>
            <a:r>
              <a:rPr lang="pt-BR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0D5ABCB4-5EB5-F832-F110-AD1F2FD35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23938"/>
              </p:ext>
            </p:extLst>
          </p:nvPr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B334C-A137-4A06-16FE-C1F844A0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23E3C8-FD6F-D020-0B8C-C878248F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0" y="1870780"/>
            <a:ext cx="5847644" cy="4987219"/>
          </a:xfrm>
        </p:spPr>
        <p:txBody>
          <a:bodyPr/>
          <a:lstStyle/>
          <a:p>
            <a:r>
              <a:rPr lang="pt-BR" dirty="0"/>
              <a:t>Em um conjunto de predições: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predições em relação aos rótulos, ou seja, o </a:t>
            </a:r>
            <a:r>
              <a:rPr lang="pt-BR"/>
              <a:t>quão perto estão do alvo.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05FD9E-3557-3B69-EB3A-DF750AD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1543932"/>
            <a:ext cx="4840111" cy="5137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A8BA44-6361-E785-D4F0-BD8CF6329F53}"/>
              </a:ext>
            </a:extLst>
          </p:cNvPr>
          <p:cNvSpPr txBox="1"/>
          <p:nvPr/>
        </p:nvSpPr>
        <p:spPr>
          <a:xfrm>
            <a:off x="745067" y="3525889"/>
            <a:ext cx="2167467" cy="316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alta acurácia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5DBCB9-E476-F89F-501F-74C6388565DC}"/>
              </a:ext>
            </a:extLst>
          </p:cNvPr>
          <p:cNvSpPr txBox="1"/>
          <p:nvPr/>
        </p:nvSpPr>
        <p:spPr>
          <a:xfrm>
            <a:off x="3579988" y="3534201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alta acurácia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18CBAD-45D9-E141-ADF3-73800858C7E5}"/>
              </a:ext>
            </a:extLst>
          </p:cNvPr>
          <p:cNvSpPr txBox="1"/>
          <p:nvPr/>
        </p:nvSpPr>
        <p:spPr>
          <a:xfrm>
            <a:off x="3579988" y="6374119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baixa precisão, baixa acurácia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5C6BA-083B-92B7-198C-0B83C8B3E4CC}"/>
              </a:ext>
            </a:extLst>
          </p:cNvPr>
          <p:cNvSpPr txBox="1"/>
          <p:nvPr/>
        </p:nvSpPr>
        <p:spPr>
          <a:xfrm>
            <a:off x="627238" y="6374118"/>
            <a:ext cx="24031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alta precisão, baixa acurácia</a:t>
            </a:r>
          </a:p>
        </p:txBody>
      </p:sp>
    </p:spTree>
    <p:extLst>
      <p:ext uri="{BB962C8B-B14F-4D97-AF65-F5344CB8AC3E}">
        <p14:creationId xmlns:p14="http://schemas.microsoft.com/office/powerpoint/2010/main" val="84242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Recall ou sensibilidade é a proporção de exemplos da classe positiva corretamente classificados.</a:t>
            </a:r>
            <a:endParaRPr lang="pt-BR" b="1" i="1" dirty="0"/>
          </a:p>
          <a:p>
            <a:r>
              <a:rPr lang="pt-BR" b="1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boa medida para determinar a qualidade de um classificador quando houver um alto custo associado a </a:t>
            </a:r>
            <a:r>
              <a:rPr lang="pt-BR" b="1" i="1" dirty="0"/>
              <a:t>falsos negativos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AB28634A-9E6D-BA06-E08B-AF1826CF6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50093"/>
              </p:ext>
            </p:extLst>
          </p:nvPr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recall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F1-score.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  <a:blipFill>
                <a:blip r:embed="rId2"/>
                <a:stretch>
                  <a:fillRect l="-1721" t="-2663" r="-2390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                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5444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</a:t>
            </a:r>
            <a:r>
              <a:rPr lang="pt-BR" b="1" i="1" dirty="0">
                <a:solidFill>
                  <a:srgbClr val="00B050"/>
                </a:solidFill>
              </a:rPr>
              <a:t>problemas</a:t>
            </a:r>
            <a:r>
              <a:rPr lang="pt-BR" dirty="0"/>
              <a:t> que podemos nos deparar quando trabalhando com modelos de ML: </a:t>
            </a:r>
            <a:r>
              <a:rPr lang="pt-BR" b="1" i="1" dirty="0">
                <a:solidFill>
                  <a:srgbClr val="00B050"/>
                </a:solidFill>
              </a:rPr>
              <a:t>subajuste</a:t>
            </a:r>
            <a:r>
              <a:rPr lang="pt-BR" dirty="0"/>
              <a:t> 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Vimos como a </a:t>
            </a:r>
            <a:r>
              <a:rPr lang="pt-BR" b="1" i="1" dirty="0">
                <a:solidFill>
                  <a:srgbClr val="00B050"/>
                </a:solidFill>
              </a:rPr>
              <a:t>divisão do conjunto total de amostras </a:t>
            </a:r>
            <a:r>
              <a:rPr lang="pt-BR" dirty="0"/>
              <a:t>em conjuntos de treinamento, validação e teste pode nos </a:t>
            </a:r>
            <a:r>
              <a:rPr lang="pt-BR" b="1" i="1" dirty="0">
                <a:solidFill>
                  <a:srgbClr val="00B050"/>
                </a:solidFill>
              </a:rPr>
              <a:t>ajudar a analisar o desempenho de um modelo</a:t>
            </a:r>
            <a:r>
              <a:rPr lang="pt-BR" dirty="0"/>
              <a:t> de ML e entender se o modelo está </a:t>
            </a:r>
            <a:r>
              <a:rPr lang="pt-BR" b="1" i="1" dirty="0">
                <a:solidFill>
                  <a:srgbClr val="00B050"/>
                </a:solidFill>
              </a:rPr>
              <a:t>subajustando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sobreajustando</a:t>
            </a:r>
            <a:r>
              <a:rPr lang="pt-BR" dirty="0"/>
              <a:t> ou </a:t>
            </a:r>
            <a:r>
              <a:rPr lang="pt-BR" b="1" i="1" dirty="0">
                <a:solidFill>
                  <a:srgbClr val="00B050"/>
                </a:solidFill>
              </a:rPr>
              <a:t>generalizando</a:t>
            </a:r>
            <a:r>
              <a:rPr lang="pt-BR" dirty="0"/>
              <a:t>.</a:t>
            </a:r>
          </a:p>
          <a:p>
            <a:r>
              <a:rPr lang="pt-BR" dirty="0"/>
              <a:t>Para fazer 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um classificador.</a:t>
            </a:r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maior dificuldade em classificar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contabiliza o número de classificações corretas e incorretas </a:t>
                </a:r>
                <a:r>
                  <a:rPr lang="pt-BR" sz="2800" dirty="0"/>
                  <a:t>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matriz quadrada </a:t>
                </a:r>
                <a:r>
                  <a:rPr lang="pt-BR" dirty="0"/>
                  <a:t>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principal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atribuídos à classe positiva,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03104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819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3361" t="-8197" r="-4202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1169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59491"/>
                <a:ext cx="4955822" cy="4998509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</a:t>
                </a:r>
                <a:r>
                  <a:rPr lang="pt-BR" dirty="0" err="1"/>
                  <a:t>multiclasses</a:t>
                </a:r>
                <a:r>
                  <a:rPr lang="pt-BR" dirty="0"/>
                  <a:t>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59491"/>
                <a:ext cx="4955822" cy="4998509"/>
              </a:xfrm>
              <a:blipFill>
                <a:blip r:embed="rId3"/>
                <a:stretch>
                  <a:fillRect l="-2214" t="-1951" r="-3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13458</TotalTime>
  <Words>1683</Words>
  <Application>Microsoft Office PowerPoint</Application>
  <PresentationFormat>Widescreen</PresentationFormat>
  <Paragraphs>198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Acurácia versus 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2313</cp:revision>
  <dcterms:created xsi:type="dcterms:W3CDTF">2020-01-20T13:50:05Z</dcterms:created>
  <dcterms:modified xsi:type="dcterms:W3CDTF">2023-09-27T01:04:39Z</dcterms:modified>
</cp:coreProperties>
</file>